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9" r:id="rId4"/>
    <p:sldId id="269" r:id="rId5"/>
    <p:sldId id="270" r:id="rId6"/>
    <p:sldId id="271" r:id="rId7"/>
    <p:sldId id="272" r:id="rId8"/>
    <p:sldId id="266" r:id="rId9"/>
    <p:sldId id="268" r:id="rId10"/>
    <p:sldId id="280" r:id="rId11"/>
    <p:sldId id="267" r:id="rId12"/>
    <p:sldId id="281" r:id="rId13"/>
    <p:sldId id="264" r:id="rId14"/>
    <p:sldId id="28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B289C425-EC9B-4DFF-A53F-5D2E83D5201F}">
          <p14:sldIdLst>
            <p14:sldId id="263"/>
          </p14:sldIdLst>
        </p14:section>
        <p14:section name="Table Contents" id="{643C89CC-84E8-4C57-BA60-ADD3E516899F}">
          <p14:sldIdLst>
            <p14:sldId id="258"/>
            <p14:sldId id="259"/>
          </p14:sldIdLst>
        </p14:section>
        <p14:section name="Objectives" id="{146DF4ED-7F5E-49A7-B639-3B5A4F8B0CC3}">
          <p14:sldIdLst/>
        </p14:section>
        <p14:section name="Introduction" id="{EF23B27E-4450-4EED-A809-7086B0C5ADB7}">
          <p14:sldIdLst>
            <p14:sldId id="269"/>
            <p14:sldId id="270"/>
            <p14:sldId id="271"/>
          </p14:sldIdLst>
        </p14:section>
        <p14:section name="DashBoards" id="{CD78C338-9653-412D-A764-A79FCC8C0C5A}">
          <p14:sldIdLst>
            <p14:sldId id="272"/>
            <p14:sldId id="266"/>
            <p14:sldId id="268"/>
            <p14:sldId id="280"/>
            <p14:sldId id="267"/>
            <p14:sldId id="281"/>
            <p14:sldId id="264"/>
            <p14:sldId id="282"/>
          </p14:sldIdLst>
        </p14:section>
        <p14:section name="ELT/Process Relation" id="{FFD1DE45-00E2-437F-8B7C-4B148B940293}">
          <p14:sldIdLst/>
        </p14:section>
        <p14:section name="Insights(Problem)" id="{6F16954A-9A38-4BF6-8C3B-203E37750D50}">
          <p14:sldIdLst>
            <p14:sldId id="273"/>
            <p14:sldId id="274"/>
          </p14:sldIdLst>
        </p14:section>
        <p14:section name="Suggestions/Recommendations" id="{740B2D49-52E6-407B-86D7-7A6E0DBAA498}">
          <p14:sldIdLst>
            <p14:sldId id="275"/>
            <p14:sldId id="276"/>
          </p14:sldIdLst>
        </p14:section>
        <p14:section name="Team" id="{49EBE153-15DE-4900-BF58-4DC3E5460B4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161AF"/>
    <a:srgbClr val="52576C"/>
    <a:srgbClr val="4472C4"/>
    <a:srgbClr val="2F3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A188-61B9-61B2-DF7B-AE67187FF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EB4C0-30DF-4589-C206-F8BA6C25B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4A175-6BF9-5FE5-36B9-84643764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0A4A-FA67-A2CA-920F-078B1DD6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D904-0464-33E5-DC42-F9E6CCE9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54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2FE-1B44-38FB-8848-7BB4FC6C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90FF-DE25-72AC-82CC-F4C2E0284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82900-0C35-B24A-1ED5-EA261655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B2AAB-F25E-267F-693A-0626120F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55D2-E609-E5F8-D962-C94A6347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52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4D6D1-6DB7-2A24-406E-DEA3EAAE6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D4F87-AA93-55E9-40CE-0553D7706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9DAB-BE3D-937E-6B25-40E7331A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4FB7F-B5C4-C760-7687-47C0528B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C21E6-5438-4F60-297C-4AF7C1B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82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BB1A-4BFF-0CFA-7CBD-3D75CC8C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B7E3-8AC4-CF1A-EE54-D840ADF1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EE37-295E-497F-EE29-033CBF2D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7D632-D620-28DA-90D5-49C6EACF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CA38-257B-B8CD-A0E5-60C8306E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3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58E4-AA68-3685-6267-CADAE5A2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9E960-FC29-F7BB-2273-720485BEA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20D50-18B4-AC26-A7F4-18ECE6AD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3B674-BE4E-98ED-6D24-830A8818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AA899-B3B6-6C70-2633-A434F6B9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5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16A6-4C55-E8A5-1A5C-DC53788E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05C4-D134-3FF1-85D3-C37F90B63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F379A-E949-9616-8D22-12CEBA48C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4BA8E-C49A-3A5E-9FAE-0B97E8AA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1B3E6-3D79-D21D-1855-7B1D2FC3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5C4B0-9138-094D-5430-69E03D2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33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C368-9441-D0D3-81B4-8C0EF59D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DB55-152B-6037-07FE-E3BBFDED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052B4-1172-FD4C-A254-DDF70C9ED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C13EA-45DA-EE62-7FD9-DA0FCFD17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09A0E-9CE8-4B24-53E8-3F1FF2E63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11A8D-DE22-3A57-F70E-336F5D21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BB91B-67C1-2821-EA88-77274207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9DE34-335B-61AC-BE98-9BC18B5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45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E23B-2CA9-F053-1517-59CC7B22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6F962-C51A-2117-635E-6F91F1EA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C9B01-88BC-4549-12A2-E958AA38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59466-BC78-D411-EE7C-489FE69A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81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5A766-1409-50DE-E598-1B2B2CC6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05653-68DF-490C-7A18-B01AB17B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BD42D-AD4C-6DDD-1A4F-94574590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0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F11D-5FCB-B10B-7454-B2A9A90A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FC22-91E5-93BD-8A02-409D3F551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390A8-08BA-4EDE-B194-24E9FD1D6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9130-FF8D-2BED-62F6-44DDA145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AADB8-BE43-2B34-77E3-4AF639C3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73247-F026-8A66-5EEB-3CE1A47D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31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73C1-3BF2-66D1-3E77-EF21BED5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975D2-DD08-9EBC-0499-DF5BC7038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DA9F1-58E3-BB1F-167A-050610576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756F-C381-18E6-A1B5-DD126807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096F9-C941-DAD6-A401-9D2E3153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ADF53-6B75-65CB-8150-1FF533B6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7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3F57A8-790A-2011-BA09-6F244904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4C417-7FA0-7112-8261-28CB66477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FD53-08FB-22C5-6AA6-3910D8A20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129BC-AD6E-4049-9B01-26AA256F07D4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44466-5FE6-96EA-827A-A608002A2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5F867-1232-3A6F-FA92-A04E464F1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2460-3048-4923-86A5-FE80ACC26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11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5.png"/><Relationship Id="rId7" Type="http://schemas.openxmlformats.org/officeDocument/2006/relationships/slide" Target="slide4.xml"/><Relationship Id="rId2" Type="http://schemas.openxmlformats.org/officeDocument/2006/relationships/image" Target="../media/image1.jpe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23" Type="http://schemas.openxmlformats.org/officeDocument/2006/relationships/image" Target="../media/image8.png"/><Relationship Id="rId19" Type="http://schemas.openxmlformats.org/officeDocument/2006/relationships/slide" Target="slide15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22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#iphone_wallpaper, #iiPhone Wallpapers HD - Retina ready, stunning ...">
            <a:extLst>
              <a:ext uri="{FF2B5EF4-FFF2-40B4-BE49-F238E27FC236}">
                <a16:creationId xmlns:a16="http://schemas.microsoft.com/office/drawing/2014/main" id="{35C7F1E7-32D1-E4AC-12F1-9C98A746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1" y="-2667001"/>
            <a:ext cx="6858000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1B5FA-DBB6-E078-AFDC-308318BEBD4D}"/>
              </a:ext>
            </a:extLst>
          </p:cNvPr>
          <p:cNvSpPr txBox="1"/>
          <p:nvPr/>
        </p:nvSpPr>
        <p:spPr>
          <a:xfrm>
            <a:off x="1100211" y="101725"/>
            <a:ext cx="9914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Engravers MT" panose="02090707080505020304" pitchFamily="18" charset="0"/>
              </a:rPr>
              <a:t>HIGH CLOUD AIRLINE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Engravers MT" panose="020907070805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EEC3C0AA-A88F-8141-3870-D21EFE400F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157936"/>
                  </p:ext>
                </p:extLst>
              </p:nvPr>
            </p:nvGraphicFramePr>
            <p:xfrm>
              <a:off x="802672" y="1781121"/>
              <a:ext cx="3609895" cy="2052684"/>
            </p:xfrm>
            <a:graphic>
              <a:graphicData uri="http://schemas.microsoft.com/office/powerpoint/2016/sectionzoom">
                <psez:sectionZm>
                  <psez:sectionZmObj sectionId="{643C89CC-84E8-4C57-BA60-ADD3E516899F}">
                    <psez:zmPr id="{021D44C5-3D15-43DB-B2D9-0000251D6A41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9895" cy="205268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C3C0AA-A88F-8141-3870-D21EFE400F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672" y="1781121"/>
                <a:ext cx="3609895" cy="205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490DC1AC-9050-E23B-5405-43D2A9D96D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064984"/>
                  </p:ext>
                </p:extLst>
              </p:nvPr>
            </p:nvGraphicFramePr>
            <p:xfrm>
              <a:off x="2607619" y="4188202"/>
              <a:ext cx="3369998" cy="1942724"/>
            </p:xfrm>
            <a:graphic>
              <a:graphicData uri="http://schemas.microsoft.com/office/powerpoint/2016/sectionzoom">
                <psez:sectionZm>
                  <psez:sectionZmObj sectionId="{EF23B27E-4450-4EED-A809-7086B0C5ADB7}">
                    <psez:zmPr id="{95ABD561-C36F-4226-ACBF-6CD144677AE2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69998" cy="194272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90DC1AC-9050-E23B-5405-43D2A9D96D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619" y="4188202"/>
                <a:ext cx="3369998" cy="194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58DCADC2-C8A5-7107-3EE5-6E309A2A2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2875623"/>
                  </p:ext>
                </p:extLst>
              </p:nvPr>
            </p:nvGraphicFramePr>
            <p:xfrm>
              <a:off x="6469379" y="982934"/>
              <a:ext cx="3748157" cy="2108338"/>
            </p:xfrm>
            <a:graphic>
              <a:graphicData uri="http://schemas.microsoft.com/office/powerpoint/2016/sectionzoom">
                <psez:sectionZm>
                  <psez:sectionZmObj sectionId="{6F16954A-9A38-4BF6-8C3B-203E37750D50}">
                    <psez:zmPr id="{BC8572AD-21E1-4189-8D4C-0C55ACE5702A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8157" cy="210833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58DCADC2-C8A5-7107-3EE5-6E309A2A2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69379" y="982934"/>
                <a:ext cx="3748157" cy="2108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4FA5AAAC-9BD0-1049-807D-0601BE581E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4412797"/>
                  </p:ext>
                </p:extLst>
              </p:nvPr>
            </p:nvGraphicFramePr>
            <p:xfrm>
              <a:off x="8200882" y="3724442"/>
              <a:ext cx="4033307" cy="2301308"/>
            </p:xfrm>
            <a:graphic>
              <a:graphicData uri="http://schemas.microsoft.com/office/powerpoint/2016/sectionzoom">
                <psez:sectionZm>
                  <psez:sectionZmObj sectionId="{740B2D49-52E6-407B-86D7-7A6E0DBAA498}">
                    <psez:zmPr id="{FFD07CFD-ED2F-4C87-A1F5-A474F351DF4F}" returnToParent="0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33307" cy="23013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4FA5AAAC-9BD0-1049-807D-0601BE581E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00882" y="3724442"/>
                <a:ext cx="4033307" cy="2301308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CAA3B6B-4913-92BF-031D-48FF649AEC9E}"/>
              </a:ext>
            </a:extLst>
          </p:cNvPr>
          <p:cNvSpPr txBox="1"/>
          <p:nvPr/>
        </p:nvSpPr>
        <p:spPr>
          <a:xfrm>
            <a:off x="8804187" y="687603"/>
            <a:ext cx="329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masis MT Pro Black" panose="02040A04050005020304" pitchFamily="18" charset="0"/>
              </a:rPr>
              <a:t>PRESENTED BY: GROUP-4</a:t>
            </a:r>
            <a:endParaRPr lang="en-IN" sz="1600" b="1" i="1" dirty="0">
              <a:solidFill>
                <a:schemeClr val="accent4">
                  <a:lumMod val="40000"/>
                  <a:lumOff val="6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A4303-7883-8F2C-7CF3-1FB99BF1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152"/>
            <a:ext cx="12192000" cy="69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2F9C81-5393-2192-CD62-2FF2FAF46C52}"/>
              </a:ext>
            </a:extLst>
          </p:cNvPr>
          <p:cNvSpPr/>
          <p:nvPr/>
        </p:nvSpPr>
        <p:spPr>
          <a:xfrm>
            <a:off x="-2798064" y="-2048256"/>
            <a:ext cx="17135856" cy="1144828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19DC-1A08-9930-A32E-EBDE8B9F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92516-5BAC-6786-7930-08A3769B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-2152650" y="-2324100"/>
            <a:ext cx="16421100" cy="11506199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C4092-5FB4-4C69-ABC2-DE474E5FB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" y="0"/>
            <a:ext cx="12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F4F0A9-A48D-4FE9-D5F0-A1E7E9CB3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459FB-397F-5286-AF4A-C55C94E9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7"/>
            <a:ext cx="12192000" cy="68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156067" y="1859340"/>
            <a:ext cx="507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1" dirty="0">
                <a:latin typeface="Algerian" panose="04020705040A02060702" pitchFamily="82" charset="0"/>
              </a:rPr>
              <a:t>INSIGHTS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B0913F1E-43C2-3A2B-C38F-1CE712D81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172" y="3428999"/>
            <a:ext cx="1608513" cy="1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owerful insights: how to generate them? - brandgym">
            <a:extLst>
              <a:ext uri="{FF2B5EF4-FFF2-40B4-BE49-F238E27FC236}">
                <a16:creationId xmlns:a16="http://schemas.microsoft.com/office/drawing/2014/main" id="{4A2BF1B3-4675-A2CD-B423-929DEC8F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810636-A0B9-54C0-5F4B-E842100D217D}"/>
              </a:ext>
            </a:extLst>
          </p:cNvPr>
          <p:cNvSpPr txBox="1"/>
          <p:nvPr/>
        </p:nvSpPr>
        <p:spPr>
          <a:xfrm>
            <a:off x="1705495" y="254427"/>
            <a:ext cx="8781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latin typeface="Algerian" panose="04020705040A02060702" pitchFamily="82" charset="0"/>
              </a:rPr>
              <a:t>INSIGHTS</a:t>
            </a:r>
            <a:endParaRPr lang="en-IN" sz="6600" b="1" i="1" dirty="0">
              <a:latin typeface="Algerian" panose="04020705040A02060702" pitchFamily="8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450F23-E781-6590-5BC9-1648384C8BBA}"/>
              </a:ext>
            </a:extLst>
          </p:cNvPr>
          <p:cNvSpPr/>
          <p:nvPr/>
        </p:nvSpPr>
        <p:spPr>
          <a:xfrm>
            <a:off x="-1911926" y="-2876204"/>
            <a:ext cx="15810806" cy="12319462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12E08F-92D7-DA92-F39E-62589463D83D}"/>
              </a:ext>
            </a:extLst>
          </p:cNvPr>
          <p:cNvGrpSpPr/>
          <p:nvPr/>
        </p:nvGrpSpPr>
        <p:grpSpPr>
          <a:xfrm>
            <a:off x="3263086" y="244636"/>
            <a:ext cx="5789474" cy="1127578"/>
            <a:chOff x="3263086" y="244636"/>
            <a:chExt cx="5789474" cy="1127578"/>
          </a:xfrm>
        </p:grpSpPr>
        <p:pic>
          <p:nvPicPr>
            <p:cNvPr id="4" name="Graphic 3" descr="Question mark with solid fill">
              <a:extLst>
                <a:ext uri="{FF2B5EF4-FFF2-40B4-BE49-F238E27FC236}">
                  <a16:creationId xmlns:a16="http://schemas.microsoft.com/office/drawing/2014/main" id="{92537D0D-CC84-FF5C-0BC8-9AE7B365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14515" y="334169"/>
              <a:ext cx="1038045" cy="1038045"/>
            </a:xfrm>
            <a:prstGeom prst="rect">
              <a:avLst/>
            </a:prstGeom>
          </p:spPr>
        </p:pic>
        <p:pic>
          <p:nvPicPr>
            <p:cNvPr id="6" name="Graphic 5" descr="Group brainstorm with solid fill">
              <a:extLst>
                <a:ext uri="{FF2B5EF4-FFF2-40B4-BE49-F238E27FC236}">
                  <a16:creationId xmlns:a16="http://schemas.microsoft.com/office/drawing/2014/main" id="{BFB34CE7-062E-B0CE-44EF-2AAED9DE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63086" y="244636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B9F722-948B-EA09-689F-22D91D551656}"/>
              </a:ext>
            </a:extLst>
          </p:cNvPr>
          <p:cNvSpPr txBox="1"/>
          <p:nvPr/>
        </p:nvSpPr>
        <p:spPr>
          <a:xfrm>
            <a:off x="1086794" y="2161135"/>
            <a:ext cx="962198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The current data handling methods lack the agility and scalability needed to manage large volumes of data effectively, resulting in missed opportunities for personalized customer experiences and operational improvements.  </a:t>
            </a:r>
          </a:p>
          <a:p>
            <a:pPr algn="ctr"/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&gt;  We found detailed insights about the carrier's operating regions, with the domestic region leading at 89.17% and the Pacific region having the lowest share at 0.91%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  &gt;   We analyzed origin market cities, finding New York, NY, leading with 4,450 departures, while 101 cities had only one.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   &gt; The insights show that there are 8,352 Canadair RJ-200 ER flights, approximately 4,055 Boeing 757-200 flights, and only one Aero Commander flight, representing the number of aircraft types</a:t>
            </a:r>
          </a:p>
          <a:p>
            <a:pPr marL="285750" indent="-285750" algn="ctr">
              <a:buFontTx/>
              <a:buChar char="-"/>
            </a:pPr>
            <a:endParaRPr lang="en-US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3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211033" y="1961281"/>
            <a:ext cx="531627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latin typeface="Algerian" panose="04020705040A02060702" pitchFamily="82" charset="0"/>
              </a:rPr>
              <a:t>SUGGESTION/</a:t>
            </a:r>
          </a:p>
          <a:p>
            <a:pPr algn="ctr"/>
            <a:r>
              <a:rPr lang="en-US" sz="4400" b="1" i="1" dirty="0">
                <a:latin typeface="Algerian" panose="04020705040A02060702" pitchFamily="82" charset="0"/>
              </a:rPr>
              <a:t>RECOMMENDATION</a:t>
            </a:r>
          </a:p>
          <a:p>
            <a:pPr algn="ctr"/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FCCC04B5-328D-E448-6848-A715ABD5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3337" y="36839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69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ree Business Coaching Resources | Soar Higher">
            <a:extLst>
              <a:ext uri="{FF2B5EF4-FFF2-40B4-BE49-F238E27FC236}">
                <a16:creationId xmlns:a16="http://schemas.microsoft.com/office/drawing/2014/main" id="{693C3997-78D4-CB71-CB98-D2D9A628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0036A-1CF6-2FA9-9398-FDCD7B1500A0}"/>
              </a:ext>
            </a:extLst>
          </p:cNvPr>
          <p:cNvSpPr txBox="1"/>
          <p:nvPr/>
        </p:nvSpPr>
        <p:spPr>
          <a:xfrm>
            <a:off x="863600" y="122321"/>
            <a:ext cx="99669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latin typeface="Algerian" panose="04020705040A02060702" pitchFamily="82" charset="0"/>
              </a:rPr>
              <a:t>SUGGESTION/RECOMMENDATION</a:t>
            </a:r>
          </a:p>
          <a:p>
            <a:pPr algn="ctr"/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89515B-31C8-6E3F-8AA9-0696F373CC7D}"/>
              </a:ext>
            </a:extLst>
          </p:cNvPr>
          <p:cNvSpPr/>
          <p:nvPr/>
        </p:nvSpPr>
        <p:spPr>
          <a:xfrm>
            <a:off x="-1434353" y="-3514166"/>
            <a:ext cx="14988988" cy="13877365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AFA4A215-B4C7-56A0-34C1-28BCC9A7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697" y="178510"/>
            <a:ext cx="697863" cy="697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664FD-0842-5E90-DDD8-6775A1C79F34}"/>
              </a:ext>
            </a:extLst>
          </p:cNvPr>
          <p:cNvSpPr txBox="1"/>
          <p:nvPr/>
        </p:nvSpPr>
        <p:spPr>
          <a:xfrm>
            <a:off x="660400" y="1869440"/>
            <a:ext cx="10627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&gt;To address the challenges faced by High Cloud Airlines, it is recommended to implement a robust ELT (Extract, Load, Transform) framework. By transforming data post-loading, the airline can quickly adapt to increasing data volumes and complexity, ensuring that insights are both timely and actionable.</a:t>
            </a:r>
            <a:endParaRPr lang="en-IN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&gt;</a:t>
            </a:r>
            <a:r>
              <a:rPr lang="en-US" sz="24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We found the load factor to be 71.19% on weekdays and 28.81% on weekends, suggesting increased airlines during weekends.</a:t>
            </a:r>
          </a:p>
          <a:p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   &gt;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We found that approximately three airlines operate flights to Kuwait, and we suggest increasing the number of airlines serving this country to enhance connectivity and improve travel options.</a:t>
            </a:r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algn="ctr"/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0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090661" y="3177569"/>
            <a:ext cx="53162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latin typeface="Algerian" panose="04020705040A02060702" pitchFamily="82" charset="0"/>
              </a:rPr>
              <a:t>Thank you</a:t>
            </a:r>
          </a:p>
          <a:p>
            <a:pPr algn="ctr"/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A9610-41FC-7CAA-EF83-CA26CE1EE954}"/>
              </a:ext>
            </a:extLst>
          </p:cNvPr>
          <p:cNvSpPr txBox="1"/>
          <p:nvPr/>
        </p:nvSpPr>
        <p:spPr>
          <a:xfrm>
            <a:off x="9121966" y="2930487"/>
            <a:ext cx="2644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Revathi</a:t>
            </a:r>
          </a:p>
          <a:p>
            <a:r>
              <a:rPr lang="en-US" sz="3200" dirty="0" err="1"/>
              <a:t>Vaishanvi</a:t>
            </a:r>
            <a:endParaRPr lang="en-US" sz="3200" dirty="0"/>
          </a:p>
          <a:p>
            <a:r>
              <a:rPr lang="en-US" sz="3200" dirty="0"/>
              <a:t>Vikas</a:t>
            </a:r>
          </a:p>
          <a:p>
            <a:r>
              <a:rPr lang="en-US" sz="3200" dirty="0"/>
              <a:t>Shiva </a:t>
            </a:r>
          </a:p>
          <a:p>
            <a:r>
              <a:rPr lang="en-US" sz="3200" dirty="0"/>
              <a:t>Sagar </a:t>
            </a:r>
          </a:p>
          <a:p>
            <a:r>
              <a:rPr lang="en-US" sz="3200" dirty="0"/>
              <a:t>Nagendra </a:t>
            </a:r>
          </a:p>
        </p:txBody>
      </p:sp>
    </p:spTree>
    <p:extLst>
      <p:ext uri="{BB962C8B-B14F-4D97-AF65-F5344CB8AC3E}">
        <p14:creationId xmlns:p14="http://schemas.microsoft.com/office/powerpoint/2010/main" val="318811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805082" y="1750144"/>
            <a:ext cx="374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latin typeface="Algerian" panose="04020705040A02060702" pitchFamily="82" charset="0"/>
              </a:rPr>
              <a:t>Contents</a:t>
            </a:r>
            <a:endParaRPr lang="en-IN" sz="4800" b="1" i="1" dirty="0">
              <a:latin typeface="Algerian" panose="04020705040A02060702" pitchFamily="82" charset="0"/>
            </a:endParaRPr>
          </a:p>
        </p:txBody>
      </p:sp>
      <p:pic>
        <p:nvPicPr>
          <p:cNvPr id="10" name="Graphic 9" descr="List with solid fill">
            <a:extLst>
              <a:ext uri="{FF2B5EF4-FFF2-40B4-BE49-F238E27FC236}">
                <a16:creationId xmlns:a16="http://schemas.microsoft.com/office/drawing/2014/main" id="{667087D1-3119-93E0-BC8E-35E7B852C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7972" y="3350342"/>
            <a:ext cx="1934498" cy="19344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5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reate a Customizable Table of Contents in Word">
            <a:extLst>
              <a:ext uri="{FF2B5EF4-FFF2-40B4-BE49-F238E27FC236}">
                <a16:creationId xmlns:a16="http://schemas.microsoft.com/office/drawing/2014/main" id="{F7C1A2A9-D528-CF77-438A-7B6E18D2B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64" b="7064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0301CD-E717-55F8-5FF3-61575A64626C}"/>
              </a:ext>
            </a:extLst>
          </p:cNvPr>
          <p:cNvSpPr/>
          <p:nvPr/>
        </p:nvSpPr>
        <p:spPr>
          <a:xfrm>
            <a:off x="-1580544" y="-3971741"/>
            <a:ext cx="14991744" cy="14801482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63CDC-0CFD-9DFF-21D3-02B713070A7A}"/>
              </a:ext>
            </a:extLst>
          </p:cNvPr>
          <p:cNvSpPr txBox="1"/>
          <p:nvPr/>
        </p:nvSpPr>
        <p:spPr>
          <a:xfrm>
            <a:off x="4213460" y="524855"/>
            <a:ext cx="374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latin typeface="Imprint MT Shadow" panose="04020605060303030202" pitchFamily="82" charset="0"/>
              </a:rPr>
              <a:t>Contents</a:t>
            </a:r>
            <a:endParaRPr lang="en-IN" sz="6000" b="1" i="1" dirty="0">
              <a:latin typeface="Imprint MT Shadow" panose="04020605060303030202" pitchFamily="82" charset="0"/>
            </a:endParaRPr>
          </a:p>
        </p:txBody>
      </p:sp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1D08DB63-7F3A-DDCB-FEDB-6DC737056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9551" y="522746"/>
            <a:ext cx="1041844" cy="1017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4617F-56EE-87BD-BB25-CCF600A77216}"/>
              </a:ext>
            </a:extLst>
          </p:cNvPr>
          <p:cNvSpPr txBox="1"/>
          <p:nvPr/>
        </p:nvSpPr>
        <p:spPr>
          <a:xfrm>
            <a:off x="1666754" y="2063262"/>
            <a:ext cx="8075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Introduction</a:t>
            </a:r>
          </a:p>
          <a:p>
            <a:pPr marL="342900" indent="-342900" algn="ctr">
              <a:buAutoNum type="arabicPeriod"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ELT Process/Relations</a:t>
            </a:r>
          </a:p>
          <a:p>
            <a:pPr marL="342900" indent="-342900" algn="ctr">
              <a:buFontTx/>
              <a:buAutoNum type="arabicPeriod"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Dashboards</a:t>
            </a:r>
          </a:p>
          <a:p>
            <a:pPr marL="342900" indent="-342900" algn="ctr">
              <a:buAutoNum type="arabicPeriod"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Insights (Problems)</a:t>
            </a:r>
          </a:p>
          <a:p>
            <a:pPr marL="342900" indent="-342900" algn="ctr">
              <a:buAutoNum type="arabicPeriod"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Suggestions/Recommendation (Solutions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)</a:t>
            </a:r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7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483981" y="2212599"/>
            <a:ext cx="434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latin typeface="Algerian" panose="04020705040A02060702" pitchFamily="82" charset="0"/>
              </a:rPr>
              <a:t>INTRODUCTION</a:t>
            </a:r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3" name="Graphic 2" descr="Chevron arrows with solid fill">
            <a:extLst>
              <a:ext uri="{FF2B5EF4-FFF2-40B4-BE49-F238E27FC236}">
                <a16:creationId xmlns:a16="http://schemas.microsoft.com/office/drawing/2014/main" id="{7515340A-BAE3-4EE2-6896-7F93F923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410" y="3350692"/>
            <a:ext cx="1732734" cy="1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3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AEDBE4-5264-72FA-E82D-FC9D74E5DB87}"/>
              </a:ext>
            </a:extLst>
          </p:cNvPr>
          <p:cNvSpPr/>
          <p:nvPr/>
        </p:nvSpPr>
        <p:spPr>
          <a:xfrm>
            <a:off x="-2161310" y="-2743200"/>
            <a:ext cx="16292945" cy="12469091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5122" name="Picture 2" descr="Introduction stock photo. Image of pencil, paper, writing - 20444386">
            <a:extLst>
              <a:ext uri="{FF2B5EF4-FFF2-40B4-BE49-F238E27FC236}">
                <a16:creationId xmlns:a16="http://schemas.microsoft.com/office/drawing/2014/main" id="{C503618A-3C60-4C3C-AFC0-BF1AB254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C866C-186A-703F-E715-F9AF75DE17FB}"/>
              </a:ext>
            </a:extLst>
          </p:cNvPr>
          <p:cNvSpPr txBox="1"/>
          <p:nvPr/>
        </p:nvSpPr>
        <p:spPr>
          <a:xfrm>
            <a:off x="2188029" y="2405743"/>
            <a:ext cx="8327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To Revolutionize the Airline Industry through the Data-Driven Insights and Optimizations.</a:t>
            </a:r>
            <a:endParaRPr lang="en-IN" sz="36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7" name="Graphic 6" descr="Send with solid fill">
            <a:extLst>
              <a:ext uri="{FF2B5EF4-FFF2-40B4-BE49-F238E27FC236}">
                <a16:creationId xmlns:a16="http://schemas.microsoft.com/office/drawing/2014/main" id="{FFBDD6ED-826D-1784-921A-5655F0AC7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0542" y="2825705"/>
            <a:ext cx="1262743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754129" y="1961281"/>
            <a:ext cx="415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latin typeface="Algerian" panose="04020705040A02060702" pitchFamily="82" charset="0"/>
              </a:rPr>
              <a:t>Elt/PROCESS RELATIONS</a:t>
            </a:r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2329943E-71A0-B589-F218-BBB9443E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9458" y="3633712"/>
            <a:ext cx="1937656" cy="19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me * Del Nero Conteúdo">
            <a:extLst>
              <a:ext uri="{FF2B5EF4-FFF2-40B4-BE49-F238E27FC236}">
                <a16:creationId xmlns:a16="http://schemas.microsoft.com/office/drawing/2014/main" id="{FF0DD34F-8408-3B82-3F48-CCBFDA20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61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01797E6-F563-F4A4-0F7E-7989B0B5AC23}"/>
              </a:ext>
            </a:extLst>
          </p:cNvPr>
          <p:cNvSpPr/>
          <p:nvPr/>
        </p:nvSpPr>
        <p:spPr>
          <a:xfrm>
            <a:off x="-2057400" y="-2400300"/>
            <a:ext cx="16146236" cy="11691257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3F6BF8-7746-C32A-9388-97F50D408890}"/>
              </a:ext>
            </a:extLst>
          </p:cNvPr>
          <p:cNvGrpSpPr/>
          <p:nvPr/>
        </p:nvGrpSpPr>
        <p:grpSpPr>
          <a:xfrm>
            <a:off x="1726593" y="323764"/>
            <a:ext cx="8908576" cy="1078563"/>
            <a:chOff x="1138250" y="-4279"/>
            <a:chExt cx="8908576" cy="10785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1C1697-E366-1DCB-1376-7EAA58106EC2}"/>
                </a:ext>
              </a:extLst>
            </p:cNvPr>
            <p:cNvSpPr txBox="1"/>
            <p:nvPr/>
          </p:nvSpPr>
          <p:spPr>
            <a:xfrm>
              <a:off x="1138250" y="152851"/>
              <a:ext cx="76932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i="1" dirty="0">
                  <a:latin typeface="Algerian" panose="04020705040A02060702" pitchFamily="82" charset="0"/>
                </a:rPr>
                <a:t>Elt/PROCESS RELATIONS</a:t>
              </a:r>
              <a:endParaRPr lang="en-IN" sz="4800" b="1" i="1" dirty="0">
                <a:latin typeface="Algerian" panose="04020705040A02060702" pitchFamily="82" charset="0"/>
              </a:endParaRPr>
            </a:p>
          </p:txBody>
        </p:sp>
        <p:pic>
          <p:nvPicPr>
            <p:cNvPr id="4" name="Graphic 3" descr="Arrow circle with solid fill">
              <a:extLst>
                <a:ext uri="{FF2B5EF4-FFF2-40B4-BE49-F238E27FC236}">
                  <a16:creationId xmlns:a16="http://schemas.microsoft.com/office/drawing/2014/main" id="{C91A18AA-FE36-D5C1-0A12-DBD4676D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334" y="-4279"/>
              <a:ext cx="1514492" cy="107856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A4CFB9-4419-DB58-8A77-E514ED684CFC}"/>
              </a:ext>
            </a:extLst>
          </p:cNvPr>
          <p:cNvSpPr txBox="1"/>
          <p:nvPr/>
        </p:nvSpPr>
        <p:spPr>
          <a:xfrm>
            <a:off x="412830" y="1967697"/>
            <a:ext cx="113663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ELT (Extract, Load, Transform) is a modern data processing approach where data is first extracted from various sources, loaded into a data warehouse, and then transformed into a usable format for analysis. This method allows for greater flexibility, scalability, and efficiency in handling large volumes of data, making it ideal for businesses seeking to leverage data-driven insights.</a:t>
            </a:r>
          </a:p>
          <a:p>
            <a:endParaRPr lang="en-US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Extraction: Gather data from multiple 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Loading: Store raw data in a centralized data warehouse.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Transformation: Convert data into a format ready for analysis.</a:t>
            </a:r>
            <a:endParaRPr lang="en-IN" sz="2400" b="1" i="1" dirty="0">
              <a:solidFill>
                <a:schemeClr val="accent4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4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E29547-F27D-21C3-36E4-76E512EDD994}"/>
              </a:ext>
            </a:extLst>
          </p:cNvPr>
          <p:cNvSpPr txBox="1"/>
          <p:nvPr/>
        </p:nvSpPr>
        <p:spPr>
          <a:xfrm>
            <a:off x="3678621" y="2212599"/>
            <a:ext cx="415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latin typeface="Algerian" panose="04020705040A02060702" pitchFamily="82" charset="0"/>
              </a:rPr>
              <a:t>DASHBOARDS</a:t>
            </a:r>
            <a:endParaRPr lang="en-IN" sz="4800" b="1" i="1" dirty="0">
              <a:latin typeface="Algerian" panose="04020705040A02060702" pitchFamily="8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4469A-9B0C-74D9-8528-D7BD6C7E3CC1}"/>
              </a:ext>
            </a:extLst>
          </p:cNvPr>
          <p:cNvSpPr/>
          <p:nvPr/>
        </p:nvSpPr>
        <p:spPr>
          <a:xfrm>
            <a:off x="3002526" y="789038"/>
            <a:ext cx="5656007" cy="5437238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48E0D0E4-7459-A79B-3213-899CB0BA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6" y="3213537"/>
            <a:ext cx="2596055" cy="17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1196BC-919B-33E4-3559-9BB83FF0124E}"/>
              </a:ext>
            </a:extLst>
          </p:cNvPr>
          <p:cNvSpPr/>
          <p:nvPr/>
        </p:nvSpPr>
        <p:spPr>
          <a:xfrm>
            <a:off x="-2560983" y="-1868557"/>
            <a:ext cx="17313965" cy="10595113"/>
          </a:xfrm>
          <a:prstGeom prst="ellipse">
            <a:avLst/>
          </a:prstGeom>
          <a:noFill/>
          <a:ln w="69850">
            <a:solidFill>
              <a:schemeClr val="tx1"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4472C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52B9F-3D2E-3BDC-073B-C1E431D3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391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Algerian</vt:lpstr>
      <vt:lpstr>Amasis MT Pro Black</vt:lpstr>
      <vt:lpstr>Arial</vt:lpstr>
      <vt:lpstr>Calibri</vt:lpstr>
      <vt:lpstr>Calibri Light</vt:lpstr>
      <vt:lpstr>Engravers MT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misba pathan</dc:creator>
  <cp:lastModifiedBy>Deverapaga revathi</cp:lastModifiedBy>
  <cp:revision>28</cp:revision>
  <dcterms:created xsi:type="dcterms:W3CDTF">2024-08-12T10:51:15Z</dcterms:created>
  <dcterms:modified xsi:type="dcterms:W3CDTF">2024-12-12T09:56:01Z</dcterms:modified>
</cp:coreProperties>
</file>